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575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708"/>
  </p:normalViewPr>
  <p:slideViewPr>
    <p:cSldViewPr snapToGrid="0" snapToObjects="1">
      <p:cViewPr>
        <p:scale>
          <a:sx n="91" d="100"/>
          <a:sy n="91" d="100"/>
        </p:scale>
        <p:origin x="7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CFEB-A978-7045-AE56-8E4C3CC9B4AA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13303-841F-B943-A9F1-8EC84DAC2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8CDE77A2-7E81-A14D-8A4A-4F6880E3F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163093-95E6-DF41-8A23-92AA634F0FEF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F90AD6D-24A2-124C-BD2E-CC8740C91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29AE1D0-276B-3847-8C0A-F9037F32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7-9 </a:t>
            </a:r>
            <a:r>
              <a:rPr lang="en-US" altLang="en-US"/>
              <a:t>The various regions of the human Y chromosome.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9826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7816A5AB-536A-1646-89E0-445D3F902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D425F6-4C3B-5745-B251-502D72DF0993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1AC8CA9-1E1B-ED47-97AA-2812DDBC7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B926959-3C01-9249-B514-A68C99442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4-12 </a:t>
            </a:r>
            <a:r>
              <a:rPr lang="en-US" altLang="en-US"/>
              <a:t>The F</a:t>
            </a:r>
            <a:r>
              <a:rPr lang="en-US" altLang="en-US" baseline="30000"/>
              <a:t>1</a:t>
            </a:r>
            <a:r>
              <a:rPr lang="en-US" altLang="en-US"/>
              <a:t> and F</a:t>
            </a:r>
            <a:r>
              <a:rPr lang="en-US" altLang="en-US" baseline="30000"/>
              <a:t>2</a:t>
            </a:r>
            <a:r>
              <a:rPr lang="en-US" altLang="en-US"/>
              <a:t> results of T. H. Morgan</a:t>
            </a:r>
            <a:r>
              <a:rPr lang="ja-JP" altLang="en-US"/>
              <a:t>’</a:t>
            </a:r>
            <a:r>
              <a:rPr lang="en-US" altLang="ja-JP"/>
              <a:t>s reciprocal crosses involving the X-linked white mutation in Drosophila melanogaster. The actual data are shown in parentheses. The photographs show white eye and the brick-red wild-type eye color.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2935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6A382B9A-D2AD-EB4D-BCC8-05681109F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1F7919-E270-1342-A733-4EADEAF68F04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2890F4B-C4BB-4F42-B65C-4D4C16D90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7FAC494-CC5C-7848-8BC0-8F104AF65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4-13 </a:t>
            </a:r>
            <a:r>
              <a:rPr lang="en-US" altLang="en-US"/>
              <a:t>The chromosomal explanation of the results of the X-linked crosses shown in Figure 4–11.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4671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EAF-1FF9-C944-81C1-0C980EBC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2A887-CEB3-1D4C-87D5-197C2C56A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9C684-BCC8-374C-9133-DFB3A4BA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4CE2F-AFDA-B249-8726-72B363D8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50272-C297-2E41-8381-F99C09E4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C8A8-028A-9F40-94CB-F1C9EA31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68B00-D003-FE4B-B2BD-101CEFAD2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5BCC4-70AB-3A44-8658-F1375FCA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F2D3C-0972-344B-9F1E-A69D9BE8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9FFB-E9E4-5D43-AE53-A7BBA803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2B409-7669-8E4C-898D-189504616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E7BB-3BAC-7848-8CAA-002167EC2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EEC47-AD18-D643-A429-AABD5E97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6030D-CAE9-3048-BF53-BE4D148F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E766-B758-B748-BB0D-171750D2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5A17-FAF8-2E43-B236-AD777A30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DD7A-D139-9944-A491-361E4463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B0017-52BB-6B4B-94C3-8FE8316D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4451-065A-D840-AADD-94D42023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8C63-3CB1-4443-8D16-CEA50A74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B4BA-E735-3A4D-9673-12B2D917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E0BD2-CC1C-994E-B0DD-BFAF06670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A597B-98D8-7F47-8F22-202EDB65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8C20C-AFC5-E944-9E35-E723B150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0606-AB40-B741-97D3-5F618F72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66C8-55D3-5F46-A2CA-87F5946B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53A6-3E95-6745-AA37-827EC383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BE146-AFF0-8148-9F96-C2715E0BC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CD83-640C-7349-892F-4866E7D5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7A9FB-75E9-5A44-B0D5-A530495B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503D9-EFB3-6046-8D3F-1893FCBC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5FF0-D514-824F-B048-6144053F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6349D-2EA8-D14B-9810-943F66327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77C8E-69C9-2543-B595-F06D39795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B430-53AE-6849-B149-AE448847C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53CC8-3A7B-154D-B78D-074908F84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63317-A53C-F043-A1E2-1AA547B6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EB7FD-1A2C-AF48-B57A-916B0FCA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F5D63-3B7D-224C-95EC-6E042DB9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86CE-D9C5-864F-8D54-5AF0C99C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54838-5FE7-5C4F-9585-064DBCF3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E56D5-D2CB-0642-BF6E-5B493095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0486B-CFEF-0249-8900-737A5C97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81C85-3599-3E4B-B8B3-5958221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F405D-DFF8-274A-A43E-D99EDC22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7CF79-38A2-9344-AA1D-9055705D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433C-2DE9-5B45-8226-32765F28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20D7-730F-6C41-8CA0-564EE01E5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490A3-769C-BF42-B636-052ED1CCA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FF1D8-2B20-5D4D-8A7E-BB192D4D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E50BE-D464-F245-875E-583886C1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4382-E097-3A4A-9947-7A0322AC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44C2-0431-0C4A-959E-08F859AC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8E85A-41DB-9C49-9E7D-7FC5C296A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5B54F-9C3C-8041-AE0A-0A9AA9A67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CD31B-456F-6C43-954E-FA049F98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2F609-6E47-7740-B550-BE8B5436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14444-79D2-3141-822C-691F726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4FBD8-6F24-5140-8528-A1802AD0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6EC05-226F-C84B-9441-F402B62A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0341-8B87-B242-A313-7355CFC55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C2E0-3112-8844-A56C-9A3E233B2E5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9BFFB-D4EB-A843-A5D4-6DB783D7D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54D33-4F5D-6E46-B2DA-EC0041487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F59FF-4869-BA4F-AA60-B559089F4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6188-772D-8741-9D90-F8A651BC2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Sex-linkage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2EF3E-8464-0D40-BB80-6C6083B2D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lab 6 </a:t>
            </a:r>
          </a:p>
          <a:p>
            <a:r>
              <a:rPr lang="en-US" dirty="0"/>
              <a:t>Introduction to </a:t>
            </a:r>
            <a:r>
              <a:rPr lang="en-US" i="1" dirty="0"/>
              <a:t>Drosophila</a:t>
            </a:r>
          </a:p>
        </p:txBody>
      </p:sp>
    </p:spTree>
    <p:extLst>
      <p:ext uri="{BB962C8B-B14F-4D97-AF65-F5344CB8AC3E}">
        <p14:creationId xmlns:p14="http://schemas.microsoft.com/office/powerpoint/2010/main" val="255476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>
            <a:extLst>
              <a:ext uri="{FF2B5EF4-FFF2-40B4-BE49-F238E27FC236}">
                <a16:creationId xmlns:a16="http://schemas.microsoft.com/office/drawing/2014/main" id="{F56BD928-D1FE-2044-AF84-B24FCA5DC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488114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7.9</a:t>
            </a:r>
          </a:p>
        </p:txBody>
      </p:sp>
      <p:pic>
        <p:nvPicPr>
          <p:cNvPr id="44034" name="Picture 4" descr="07_09Figure-L.jpg                                              002A77BBMacintosh HD                   ABA78158:">
            <a:extLst>
              <a:ext uri="{FF2B5EF4-FFF2-40B4-BE49-F238E27FC236}">
                <a16:creationId xmlns:a16="http://schemas.microsoft.com/office/drawing/2014/main" id="{D908792B-7A80-DB44-A56D-BFEAB6A6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"/>
          <a:stretch>
            <a:fillRect/>
          </a:stretch>
        </p:blipFill>
        <p:spPr bwMode="auto">
          <a:xfrm>
            <a:off x="2684464" y="379414"/>
            <a:ext cx="682307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E954AC-A319-6B4F-B1E5-EB86D9088DDD}"/>
              </a:ext>
            </a:extLst>
          </p:cNvPr>
          <p:cNvSpPr txBox="1"/>
          <p:nvPr/>
        </p:nvSpPr>
        <p:spPr>
          <a:xfrm>
            <a:off x="8904849" y="661182"/>
            <a:ext cx="2574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Thinker question---Why would the Y chromosome have to have some sequence similarity (homology) to X?</a:t>
            </a:r>
          </a:p>
        </p:txBody>
      </p:sp>
    </p:spTree>
    <p:extLst>
      <p:ext uri="{BB962C8B-B14F-4D97-AF65-F5344CB8AC3E}">
        <p14:creationId xmlns:p14="http://schemas.microsoft.com/office/powerpoint/2010/main" val="167093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7A0FBD9-29E8-FA42-994F-A616845B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F131A57E-8450-6A4C-922B-929197D7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r>
              <a:rPr lang="en-US" altLang="en-US"/>
              <a:t>PAR facilitates the necessary alignment of X and Y during meiosis</a:t>
            </a:r>
          </a:p>
          <a:p>
            <a:r>
              <a:rPr lang="en-US" altLang="en-US"/>
              <a:t>Each gamete receives X or Y from male in sperm, one X from female in eggs.</a:t>
            </a:r>
          </a:p>
          <a:p>
            <a:endParaRPr lang="en-US" altLang="en-US"/>
          </a:p>
          <a:p>
            <a:r>
              <a:rPr lang="en-US" altLang="en-US"/>
              <a:t>Fertilization of egg (carrying X)  by sperm (carrying X or Y) will create XX female zygote, or XY male zygote.  </a:t>
            </a:r>
          </a:p>
          <a:p>
            <a:pPr lvl="1"/>
            <a:r>
              <a:rPr lang="en-US" altLang="en-US"/>
              <a:t> Male determines the sex of the child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26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7261508-9044-0C42-B58F-B1C86D57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E6E27E41-C7F7-0143-8800-207D41E15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X and Y are not true homologs (Although they do pair in meiosis)</a:t>
            </a:r>
          </a:p>
          <a:p>
            <a:endParaRPr lang="en-US" altLang="en-US"/>
          </a:p>
          <a:p>
            <a:pPr lvl="1"/>
            <a:r>
              <a:rPr lang="en-US" altLang="en-US"/>
              <a:t>Must consider the difference in males and females  in terms of X and Y-linked genes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8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7D8B5D4E-B381-4143-9550-127C3FEF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87BEF2A-8C70-BB4D-B3EA-74DCCE88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r>
              <a:rPr lang="en-US" altLang="en-US"/>
              <a:t>Females----homogametic sex.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2 copies of every gene located on X chromosome. (similar to autosomes) </a:t>
            </a:r>
          </a:p>
          <a:p>
            <a:r>
              <a:rPr lang="en-US" altLang="en-US"/>
              <a:t>No genes from Y chromosome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0B2F63-7F8D-254D-8B38-7D2A3740A457}"/>
              </a:ext>
            </a:extLst>
          </p:cNvPr>
          <p:cNvSpPr/>
          <p:nvPr/>
        </p:nvSpPr>
        <p:spPr>
          <a:xfrm>
            <a:off x="4572000" y="2057400"/>
            <a:ext cx="1524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FC8655-ECE5-4D43-A554-6F28AF93637C}"/>
              </a:ext>
            </a:extLst>
          </p:cNvPr>
          <p:cNvSpPr/>
          <p:nvPr/>
        </p:nvSpPr>
        <p:spPr>
          <a:xfrm>
            <a:off x="4876800" y="2057400"/>
            <a:ext cx="1524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3" name="TextBox 5">
            <a:extLst>
              <a:ext uri="{FF2B5EF4-FFF2-40B4-BE49-F238E27FC236}">
                <a16:creationId xmlns:a16="http://schemas.microsoft.com/office/drawing/2014/main" id="{45FBB9E0-C91F-044E-9D44-18258AAFD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     X</a:t>
            </a:r>
          </a:p>
        </p:txBody>
      </p:sp>
    </p:spTree>
    <p:extLst>
      <p:ext uri="{BB962C8B-B14F-4D97-AF65-F5344CB8AC3E}">
        <p14:creationId xmlns:p14="http://schemas.microsoft.com/office/powerpoint/2010/main" val="391070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407F4C2-10C2-7E4C-88BC-BFEA5BF2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CE853F9E-EE47-A54A-8C31-6204BE7A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r>
              <a:rPr lang="en-US" altLang="en-US"/>
              <a:t>Males----heterogametic sex.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One copy of genes located on X, one copy of genes located on Y---can be nethier homozygous or heterozygous for X or Y linked genes----instead   </a:t>
            </a:r>
            <a:r>
              <a:rPr lang="en-US" altLang="en-US" b="1"/>
              <a:t>HEMIZYGOUS</a:t>
            </a:r>
            <a:r>
              <a:rPr lang="en-US" altLang="en-US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D45D48-0891-6F4A-999F-E2152403E8F6}"/>
              </a:ext>
            </a:extLst>
          </p:cNvPr>
          <p:cNvSpPr/>
          <p:nvPr/>
        </p:nvSpPr>
        <p:spPr>
          <a:xfrm>
            <a:off x="4572000" y="2133600"/>
            <a:ext cx="1524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72645B-1C06-1845-89DA-062575AC205B}"/>
              </a:ext>
            </a:extLst>
          </p:cNvPr>
          <p:cNvSpPr/>
          <p:nvPr/>
        </p:nvSpPr>
        <p:spPr>
          <a:xfrm>
            <a:off x="4876800" y="3200400"/>
            <a:ext cx="152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4697E9CF-1F5D-AB43-80BA-179671DE4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X    Y</a:t>
            </a:r>
          </a:p>
        </p:txBody>
      </p:sp>
    </p:spTree>
    <p:extLst>
      <p:ext uri="{BB962C8B-B14F-4D97-AF65-F5344CB8AC3E}">
        <p14:creationId xmlns:p14="http://schemas.microsoft.com/office/powerpoint/2010/main" val="37715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FABB74D7-D7BB-0445-B27C-8C310740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ea typeface="MS PGothic" charset="0"/>
              </a:rPr>
              <a:t>Practice the pedigree for sex determination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A3E80F2D-EC31-9B4A-A918-41AB253E1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Just show males and females and how they can inherit their sex chromosomes.</a:t>
            </a:r>
          </a:p>
          <a:p>
            <a:pPr lvl="1"/>
            <a:r>
              <a:rPr lang="en-US" altLang="en-US"/>
              <a:t>Every female gets one of her mother’s X chromosomes and her father’s only X chromosome.</a:t>
            </a:r>
          </a:p>
          <a:p>
            <a:pPr lvl="1"/>
            <a:r>
              <a:rPr lang="en-US" altLang="en-US"/>
              <a:t>Every male gets one his mother’s X chromosomes and his fathers Y chromosome.</a:t>
            </a:r>
          </a:p>
        </p:txBody>
      </p:sp>
    </p:spTree>
    <p:extLst>
      <p:ext uri="{BB962C8B-B14F-4D97-AF65-F5344CB8AC3E}">
        <p14:creationId xmlns:p14="http://schemas.microsoft.com/office/powerpoint/2010/main" val="221450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CBA7176-4676-3249-95CF-1579CB2C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/>
          <a:lstStyle/>
          <a:p>
            <a:r>
              <a:rPr lang="en-US" altLang="en-US" sz="2800"/>
              <a:t>What are sex-linked traits?</a:t>
            </a:r>
            <a:br>
              <a:rPr lang="en-US" altLang="en-US" sz="2800"/>
            </a:br>
            <a:r>
              <a:rPr lang="en-US" altLang="en-US" sz="2800"/>
              <a:t>(traits controlled by genes located on sex</a:t>
            </a:r>
            <a:br>
              <a:rPr lang="en-US" altLang="en-US" sz="2800"/>
            </a:br>
            <a:r>
              <a:rPr lang="en-US" altLang="en-US" sz="2800"/>
              <a:t>chromosomes—X or Y)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02050E32-2457-084B-AD66-F4672E04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Start with a rare Y-linked trait. (So few genes on Y that these traits are rarely noted.)</a:t>
            </a:r>
          </a:p>
          <a:p>
            <a:pPr marL="0" indent="0"/>
            <a:endParaRPr lang="en-US" altLang="en-US"/>
          </a:p>
          <a:p>
            <a:pPr lvl="1"/>
            <a:r>
              <a:rPr lang="ja-JP" altLang="en-US"/>
              <a:t>“</a:t>
            </a:r>
            <a:r>
              <a:rPr lang="en-US" altLang="ja-JP"/>
              <a:t>hairy ear</a:t>
            </a:r>
            <a:r>
              <a:rPr lang="ja-JP" altLang="en-US"/>
              <a:t>”</a:t>
            </a:r>
            <a:r>
              <a:rPr lang="en-US" altLang="ja-JP"/>
              <a:t> trait has been mapped to a gene on the Y chromosome.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On board</a:t>
            </a: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2F5446FE-205C-6541-A644-4E8DDCECC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4" y="3886200"/>
            <a:ext cx="26304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2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6AE461F-337A-0140-AC5F-61A3A3F4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example---hairy ears</a:t>
            </a:r>
          </a:p>
        </p:txBody>
      </p:sp>
      <p:pic>
        <p:nvPicPr>
          <p:cNvPr id="52226" name="Content Placeholder 3">
            <a:extLst>
              <a:ext uri="{FF2B5EF4-FFF2-40B4-BE49-F238E27FC236}">
                <a16:creationId xmlns:a16="http://schemas.microsoft.com/office/drawing/2014/main" id="{BF2137F6-0250-7142-A709-FBC1E32AB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89" r="-25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45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AB5325B-53DC-F147-AE98-471F9480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7E0F8910-73F9-FE4F-8925-A3395BF9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0"/>
            <a:ext cx="8380413" cy="5073650"/>
          </a:xfrm>
        </p:spPr>
        <p:txBody>
          <a:bodyPr/>
          <a:lstStyle/>
          <a:p>
            <a:r>
              <a:rPr lang="en-US" altLang="en-US"/>
              <a:t>Be careful interpreting pedigrees.  Is it true that a Y-linked trait pedigree will show </a:t>
            </a:r>
            <a:r>
              <a:rPr lang="en-US" altLang="en-US" i="1"/>
              <a:t>every</a:t>
            </a:r>
            <a:r>
              <a:rPr lang="en-US" altLang="en-US"/>
              <a:t> male  shaded? affected?</a:t>
            </a:r>
          </a:p>
          <a:p>
            <a:r>
              <a:rPr lang="en-US" altLang="en-US"/>
              <a:t>Are females </a:t>
            </a:r>
            <a:r>
              <a:rPr lang="en-US" altLang="en-US" i="1"/>
              <a:t>ever</a:t>
            </a:r>
            <a:r>
              <a:rPr lang="en-US" altLang="en-US"/>
              <a:t> affected?</a:t>
            </a:r>
          </a:p>
          <a:p>
            <a:endParaRPr lang="en-US" altLang="en-US"/>
          </a:p>
          <a:p>
            <a:r>
              <a:rPr lang="en-US" altLang="en-US"/>
              <a:t>Are Y-linked traits truly dominant or recessive?</a:t>
            </a:r>
          </a:p>
          <a:p>
            <a:endParaRPr lang="en-US" altLang="en-US"/>
          </a:p>
          <a:p>
            <a:r>
              <a:rPr lang="en-US" altLang="en-US"/>
              <a:t>Can they skip a generation and reappear?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6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0AC0DDA8-2F0A-684C-A62F-D78591B8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X-linked traits	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194A21FA-80C6-E14D-B4CF-E1617CE83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Much more common than Y-linked traits (many more genes on X)</a:t>
            </a:r>
          </a:p>
          <a:p>
            <a:r>
              <a:rPr lang="en-US" altLang="en-US"/>
              <a:t>First recognized in </a:t>
            </a:r>
            <a:r>
              <a:rPr lang="en-US" altLang="en-US" i="1"/>
              <a:t>Drosophila</a:t>
            </a:r>
            <a:r>
              <a:rPr lang="en-US" altLang="en-US"/>
              <a:t> by </a:t>
            </a:r>
            <a:r>
              <a:rPr lang="en-US" altLang="en-US" b="1"/>
              <a:t>Thomas Morgan</a:t>
            </a:r>
          </a:p>
          <a:p>
            <a:pPr lvl="1"/>
            <a:r>
              <a:rPr lang="en-US" altLang="en-US"/>
              <a:t>Noted that the white eye trait was inherited in a sex-linked way---concluded that the white mutation was in a gene on the X-chromosome</a:t>
            </a:r>
          </a:p>
        </p:txBody>
      </p:sp>
    </p:spTree>
    <p:extLst>
      <p:ext uri="{BB962C8B-B14F-4D97-AF65-F5344CB8AC3E}">
        <p14:creationId xmlns:p14="http://schemas.microsoft.com/office/powerpoint/2010/main" val="168189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CD4790D-F706-5B4E-A5BF-C450FD2C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into Chapter 4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F783FF17-B7BB-524E-9028-96C03758D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305800" cy="4876800"/>
          </a:xfrm>
        </p:spPr>
        <p:txBody>
          <a:bodyPr/>
          <a:lstStyle/>
          <a:p>
            <a:r>
              <a:rPr lang="en-US" altLang="en-US"/>
              <a:t>We will begin to think about extensions to what Mendel saw in his pea plant studies. </a:t>
            </a:r>
          </a:p>
          <a:p>
            <a:pPr lvl="1"/>
            <a:r>
              <a:rPr lang="en-US" altLang="en-US"/>
              <a:t>Starting with section 4.11 to help us with our </a:t>
            </a:r>
            <a:r>
              <a:rPr lang="en-US" altLang="en-US" i="1"/>
              <a:t>Drosophila</a:t>
            </a:r>
            <a:r>
              <a:rPr lang="en-US" altLang="en-US"/>
              <a:t> lab. (starting p. 87)</a:t>
            </a:r>
          </a:p>
          <a:p>
            <a:pPr lvl="1"/>
            <a:r>
              <a:rPr lang="en-US" altLang="en-US"/>
              <a:t>Section 4.11 has us consider, that unlike many plants, most sexually reproducing animals show clear-cut sexes---male and female, but not both in the same organism.  </a:t>
            </a:r>
          </a:p>
          <a:p>
            <a:pPr lvl="1"/>
            <a:r>
              <a:rPr lang="en-US" altLang="en-US"/>
              <a:t>Sex (male or female) determination is of course, determined by specific genes.  </a:t>
            </a:r>
          </a:p>
        </p:txBody>
      </p:sp>
    </p:spTree>
    <p:extLst>
      <p:ext uri="{BB962C8B-B14F-4D97-AF65-F5344CB8AC3E}">
        <p14:creationId xmlns:p14="http://schemas.microsoft.com/office/powerpoint/2010/main" val="126302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40D62102-47A0-A345-A17C-93ADC9D0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DD8AA7C4-4162-734A-BB83-F046F520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To study, you must track both the trait and the sex of the organism showing the trait.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Let’s review </a:t>
            </a:r>
            <a:r>
              <a:rPr lang="en-US" altLang="en-US" sz="3000" i="1"/>
              <a:t>Drosophila</a:t>
            </a:r>
            <a:r>
              <a:rPr lang="en-US" altLang="en-US" sz="3000"/>
              <a:t> eye color.  White eyes is a recessive trait. The dominant color is red.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The inheritance of white eyes looks different from the autosomal recessive traits we’ve seen so far---depending on how the cross is setup.</a:t>
            </a:r>
          </a:p>
        </p:txBody>
      </p:sp>
    </p:spTree>
    <p:extLst>
      <p:ext uri="{BB962C8B-B14F-4D97-AF65-F5344CB8AC3E}">
        <p14:creationId xmlns:p14="http://schemas.microsoft.com/office/powerpoint/2010/main" val="143906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6">
            <a:extLst>
              <a:ext uri="{FF2B5EF4-FFF2-40B4-BE49-F238E27FC236}">
                <a16:creationId xmlns:a16="http://schemas.microsoft.com/office/drawing/2014/main" id="{184D0044-D476-6046-8CD4-35E670B3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488114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4.12</a:t>
            </a:r>
          </a:p>
        </p:txBody>
      </p:sp>
      <p:pic>
        <p:nvPicPr>
          <p:cNvPr id="56322" name="Picture 12" descr="04_12Figure00-L.jpg                                            002A1A0AMacintosh HD                   ABA78158:">
            <a:extLst>
              <a:ext uri="{FF2B5EF4-FFF2-40B4-BE49-F238E27FC236}">
                <a16:creationId xmlns:a16="http://schemas.microsoft.com/office/drawing/2014/main" id="{7BD9179C-01A5-8F4B-988F-D0475C09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4084639" y="339726"/>
            <a:ext cx="4021137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>
            <a:extLst>
              <a:ext uri="{FF2B5EF4-FFF2-40B4-BE49-F238E27FC236}">
                <a16:creationId xmlns:a16="http://schemas.microsoft.com/office/drawing/2014/main" id="{A506865D-461F-9445-832B-D4C3C5E2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Unlike Mendel, Morgan noted differences in reciprocal crosses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4D4F98-7739-D94E-A93B-7CFAFFAC62F0}"/>
              </a:ext>
            </a:extLst>
          </p:cNvPr>
          <p:cNvCxnSpPr/>
          <p:nvPr/>
        </p:nvCxnSpPr>
        <p:spPr>
          <a:xfrm>
            <a:off x="3551238" y="1027113"/>
            <a:ext cx="4873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1F657A-51DC-E746-8D9B-BC095F147CCD}"/>
              </a:ext>
            </a:extLst>
          </p:cNvPr>
          <p:cNvCxnSpPr>
            <a:stCxn id="56326" idx="3"/>
          </p:cNvCxnSpPr>
          <p:nvPr/>
        </p:nvCxnSpPr>
        <p:spPr>
          <a:xfrm>
            <a:off x="3587750" y="3640138"/>
            <a:ext cx="450850" cy="246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TextBox 1">
            <a:extLst>
              <a:ext uri="{FF2B5EF4-FFF2-40B4-BE49-F238E27FC236}">
                <a16:creationId xmlns:a16="http://schemas.microsoft.com/office/drawing/2014/main" id="{CF8D7669-10AD-F44B-9FB5-3727A8BD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17876"/>
            <a:ext cx="206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3:1 but only males have white eyes</a:t>
            </a:r>
          </a:p>
        </p:txBody>
      </p:sp>
      <p:sp>
        <p:nvSpPr>
          <p:cNvPr id="56327" name="TextBox 11">
            <a:extLst>
              <a:ext uri="{FF2B5EF4-FFF2-40B4-BE49-F238E27FC236}">
                <a16:creationId xmlns:a16="http://schemas.microsoft.com/office/drawing/2014/main" id="{68F68D2F-43B5-9C40-B460-F325727A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551" y="1858963"/>
            <a:ext cx="206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F1 shows both parental traits</a:t>
            </a:r>
          </a:p>
        </p:txBody>
      </p:sp>
      <p:sp>
        <p:nvSpPr>
          <p:cNvPr id="56328" name="TextBox 12">
            <a:extLst>
              <a:ext uri="{FF2B5EF4-FFF2-40B4-BE49-F238E27FC236}">
                <a16:creationId xmlns:a16="http://schemas.microsoft.com/office/drawing/2014/main" id="{DF27521C-5699-D647-B477-3ECF966F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1" y="3886200"/>
            <a:ext cx="206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F2 shows 1:1 ratio</a:t>
            </a:r>
          </a:p>
        </p:txBody>
      </p:sp>
    </p:spTree>
    <p:extLst>
      <p:ext uri="{BB962C8B-B14F-4D97-AF65-F5344CB8AC3E}">
        <p14:creationId xmlns:p14="http://schemas.microsoft.com/office/powerpoint/2010/main" val="416609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A4705730-FAF6-8140-88F9-9055E856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80A39292-E304-AB46-BC19-2DC72025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Morgan proposed, that the gene controlling eye color was sex-linked.  The fact that only males had white eyes in the F1 of cross A suggested X-linked.</a:t>
            </a:r>
          </a:p>
          <a:p>
            <a:endParaRPr lang="en-US" altLang="en-US"/>
          </a:p>
          <a:p>
            <a:r>
              <a:rPr lang="en-US" altLang="en-US"/>
              <a:t>He tried the following scheme to explain the unexpected pattern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169671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6">
            <a:extLst>
              <a:ext uri="{FF2B5EF4-FFF2-40B4-BE49-F238E27FC236}">
                <a16:creationId xmlns:a16="http://schemas.microsoft.com/office/drawing/2014/main" id="{5624232F-03C7-A241-BFDD-443054282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488114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4.13</a:t>
            </a:r>
          </a:p>
        </p:txBody>
      </p:sp>
      <p:pic>
        <p:nvPicPr>
          <p:cNvPr id="59394" name="Picture 12" descr="04_13Figure-L.jpg                                              002A1A0AMacintosh HD                   ABA78158:">
            <a:extLst>
              <a:ext uri="{FF2B5EF4-FFF2-40B4-BE49-F238E27FC236}">
                <a16:creationId xmlns:a16="http://schemas.microsoft.com/office/drawing/2014/main" id="{C6D33B7F-DBA0-E449-A589-F883EE76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174876" y="381001"/>
            <a:ext cx="784066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5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07AE7E11-E9B4-9541-B9D1-E2C9FA37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DCCB72D3-F7C7-8944-A30F-D74D9C519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The hypothesis that the </a:t>
            </a:r>
            <a:r>
              <a:rPr lang="en-US" altLang="en-US" i="1" dirty="0"/>
              <a:t>w</a:t>
            </a:r>
            <a:r>
              <a:rPr lang="en-US" altLang="en-US" dirty="0"/>
              <a:t> (</a:t>
            </a:r>
            <a:r>
              <a:rPr lang="en-US" altLang="en-US" i="1" dirty="0"/>
              <a:t>white</a:t>
            </a:r>
            <a:r>
              <a:rPr lang="en-US" altLang="en-US" dirty="0"/>
              <a:t>) allele was located on the X chromosome, is consistent with patterns of inheritance in both reciprocal crosses.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All 3 mutations you noticed today are in genes located on the X-chromosome.  They are X-linked recessive traits, controlled by X-linked genes. </a:t>
            </a:r>
          </a:p>
          <a:p>
            <a:endParaRPr lang="en-US" altLang="en-US" dirty="0"/>
          </a:p>
          <a:p>
            <a:r>
              <a:rPr lang="en-US" altLang="en-US" dirty="0"/>
              <a:t>Let’s follow up by sketching our own Mendelian/”</a:t>
            </a:r>
            <a:r>
              <a:rPr lang="en-US" altLang="en-US" dirty="0" err="1"/>
              <a:t>Morganian</a:t>
            </a:r>
            <a:r>
              <a:rPr lang="en-US" altLang="en-US" dirty="0"/>
              <a:t>” crosses to predict inheritance of the traits through </a:t>
            </a:r>
            <a:r>
              <a:rPr lang="en-US" altLang="en-US"/>
              <a:t>2 generations.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082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CC02B80-7C5D-5743-9718-7BADCD2C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sz="2800"/>
              <a:t>Chapter 7 covers sex determination and we </a:t>
            </a:r>
            <a:br>
              <a:rPr lang="en-US" altLang="en-US" sz="2800"/>
            </a:br>
            <a:r>
              <a:rPr lang="en-US" altLang="en-US" sz="2800"/>
              <a:t>will read some of chapter 7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9459D7D3-C663-3245-A826-5826C540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r>
              <a:rPr lang="en-US" altLang="en-US"/>
              <a:t>For some organisms we refer to the </a:t>
            </a:r>
            <a:br>
              <a:rPr lang="en-US" altLang="en-US"/>
            </a:br>
            <a:r>
              <a:rPr lang="en-US" altLang="en-US"/>
              <a:t>chromosomes that carry the genes for sex determination (during development)  as </a:t>
            </a:r>
            <a:r>
              <a:rPr lang="en-US" altLang="en-US" u="sng"/>
              <a:t>sex chromosomes</a:t>
            </a:r>
            <a:r>
              <a:rPr lang="en-US" altLang="en-US"/>
              <a:t>.</a:t>
            </a:r>
          </a:p>
          <a:p>
            <a:r>
              <a:rPr lang="en-US" altLang="en-US"/>
              <a:t>All other chromosomes having no genes for sex determination are called </a:t>
            </a:r>
            <a:r>
              <a:rPr lang="en-US" altLang="en-US" u="sng"/>
              <a:t>autosomes.</a:t>
            </a:r>
          </a:p>
          <a:p>
            <a:pPr lvl="1"/>
            <a:r>
              <a:rPr lang="en-US" altLang="en-US"/>
              <a:t>Humans have 22 autosomes, and 2 sex chromosomes, X and Y.</a:t>
            </a:r>
          </a:p>
          <a:p>
            <a:pPr lvl="2"/>
            <a:r>
              <a:rPr lang="en-US" altLang="en-US"/>
              <a:t> Males have 1 X and 1Y</a:t>
            </a:r>
          </a:p>
          <a:p>
            <a:pPr lvl="2"/>
            <a:r>
              <a:rPr lang="en-US" altLang="en-US"/>
              <a:t>Females have 2 X chromosomes</a:t>
            </a:r>
          </a:p>
        </p:txBody>
      </p:sp>
    </p:spTree>
    <p:extLst>
      <p:ext uri="{BB962C8B-B14F-4D97-AF65-F5344CB8AC3E}">
        <p14:creationId xmlns:p14="http://schemas.microsoft.com/office/powerpoint/2010/main" val="19297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F9F35A5-BDF3-A945-933F-22DA42ED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82564"/>
            <a:ext cx="8382000" cy="1417637"/>
          </a:xfrm>
        </p:spPr>
        <p:txBody>
          <a:bodyPr/>
          <a:lstStyle/>
          <a:p>
            <a:pPr marL="342900" indent="-342900"/>
            <a:r>
              <a:rPr lang="en-US" altLang="en-US" sz="2900"/>
              <a:t>In humans, Y chromosome determines maleness.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A321D6F6-E91E-FC49-A1C9-064053BB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do we know?...</a:t>
            </a:r>
          </a:p>
          <a:p>
            <a:pPr lvl="1"/>
            <a:r>
              <a:rPr lang="en-US" altLang="en-US"/>
              <a:t>A number of syndromes result from meiotic non-disjunction giving various numbers of X and Y in offspring.</a:t>
            </a:r>
          </a:p>
          <a:p>
            <a:pPr lvl="2"/>
            <a:r>
              <a:rPr lang="en-US" altLang="en-US"/>
              <a:t>(45, X) ---Turner syndrome (develops as female)</a:t>
            </a:r>
          </a:p>
          <a:p>
            <a:pPr lvl="2"/>
            <a:r>
              <a:rPr lang="en-US" altLang="en-US"/>
              <a:t>(47, XXY)—Kleinfelter syndrome (develops male)</a:t>
            </a:r>
          </a:p>
          <a:p>
            <a:pPr lvl="3"/>
            <a:r>
              <a:rPr lang="en-US" altLang="en-US"/>
              <a:t>Presence of Y, defines maleness even if the person has XX.</a:t>
            </a:r>
          </a:p>
        </p:txBody>
      </p:sp>
    </p:spTree>
    <p:extLst>
      <p:ext uri="{BB962C8B-B14F-4D97-AF65-F5344CB8AC3E}">
        <p14:creationId xmlns:p14="http://schemas.microsoft.com/office/powerpoint/2010/main" val="228064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88994110-5484-8C4B-9F46-DA1E116E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458EF78-D43F-8A42-A0B5-0D4CB5C6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/>
              <a:t>Drosophila</a:t>
            </a:r>
            <a:r>
              <a:rPr lang="en-US" altLang="en-US"/>
              <a:t> also has X and Y chromosomes.</a:t>
            </a:r>
          </a:p>
          <a:p>
            <a:pPr lvl="1"/>
            <a:r>
              <a:rPr lang="en-US" altLang="en-US"/>
              <a:t>XX—female</a:t>
            </a:r>
          </a:p>
          <a:p>
            <a:pPr lvl="1"/>
            <a:r>
              <a:rPr lang="en-US" altLang="en-US"/>
              <a:t>XY ---Male</a:t>
            </a:r>
          </a:p>
          <a:p>
            <a:pPr lvl="2"/>
            <a:r>
              <a:rPr lang="en-US" altLang="en-US"/>
              <a:t>(slightly different way of determining sex)</a:t>
            </a:r>
          </a:p>
        </p:txBody>
      </p:sp>
    </p:spTree>
    <p:extLst>
      <p:ext uri="{BB962C8B-B14F-4D97-AF65-F5344CB8AC3E}">
        <p14:creationId xmlns:p14="http://schemas.microsoft.com/office/powerpoint/2010/main" val="199467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5842976-89CA-B94A-91A9-80773C5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humans</a:t>
            </a:r>
            <a:r>
              <a:rPr lang="is-IS" altLang="en-US"/>
              <a:t>…l</a:t>
            </a:r>
            <a:r>
              <a:rPr lang="en-US" altLang="en-US"/>
              <a:t>et</a:t>
            </a:r>
            <a:r>
              <a:rPr lang="ja-JP" altLang="en-US"/>
              <a:t>’</a:t>
            </a:r>
            <a:r>
              <a:rPr lang="en-US" altLang="ja-JP"/>
              <a:t>s compare X and Y</a:t>
            </a:r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42ABCF7-3CCD-4240-AF21-885D1B73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305800" cy="5029200"/>
          </a:xfrm>
        </p:spPr>
        <p:txBody>
          <a:bodyPr/>
          <a:lstStyle/>
          <a:p>
            <a:r>
              <a:rPr lang="en-US" altLang="en-US"/>
              <a:t>X—large and important!!  Encodes 1,098 genes </a:t>
            </a:r>
          </a:p>
          <a:p>
            <a:endParaRPr lang="en-US" altLang="en-US"/>
          </a:p>
          <a:p>
            <a:r>
              <a:rPr lang="en-US" altLang="en-US"/>
              <a:t>Y—smaller (less important?...)   Encodes 78 genes. </a:t>
            </a:r>
          </a:p>
        </p:txBody>
      </p:sp>
    </p:spTree>
    <p:extLst>
      <p:ext uri="{BB962C8B-B14F-4D97-AF65-F5344CB8AC3E}">
        <p14:creationId xmlns:p14="http://schemas.microsoft.com/office/powerpoint/2010/main" val="37294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3EBEBF10-F468-714F-A790-E4EDA6EA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Electron micrograph</a:t>
            </a:r>
          </a:p>
        </p:txBody>
      </p:sp>
      <p:pic>
        <p:nvPicPr>
          <p:cNvPr id="40962" name="Content Placeholder 3">
            <a:extLst>
              <a:ext uri="{FF2B5EF4-FFF2-40B4-BE49-F238E27FC236}">
                <a16:creationId xmlns:a16="http://schemas.microsoft.com/office/drawing/2014/main" id="{FE992AD6-2368-3941-B2EB-2E9B23719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68" r="-45168"/>
          <a:stretch>
            <a:fillRect/>
          </a:stretch>
        </p:blipFill>
        <p:spPr>
          <a:xfrm>
            <a:off x="1524000" y="1600201"/>
            <a:ext cx="8229600" cy="4525963"/>
          </a:xfrm>
        </p:spPr>
      </p:pic>
      <p:sp>
        <p:nvSpPr>
          <p:cNvPr id="40963" name="TextBox 4">
            <a:extLst>
              <a:ext uri="{FF2B5EF4-FFF2-40B4-BE49-F238E27FC236}">
                <a16:creationId xmlns:a16="http://schemas.microsoft.com/office/drawing/2014/main" id="{AA3CDFCE-6725-964F-9E3E-D13BA1AA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770313"/>
            <a:ext cx="218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X-chromosome</a:t>
            </a: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6596DC53-DFAC-5F4C-A938-4525B6B3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1858963"/>
            <a:ext cx="218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Y-chromosome</a:t>
            </a:r>
          </a:p>
        </p:txBody>
      </p:sp>
    </p:spTree>
    <p:extLst>
      <p:ext uri="{BB962C8B-B14F-4D97-AF65-F5344CB8AC3E}">
        <p14:creationId xmlns:p14="http://schemas.microsoft.com/office/powerpoint/2010/main" val="4356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4">
            <a:extLst>
              <a:ext uri="{FF2B5EF4-FFF2-40B4-BE49-F238E27FC236}">
                <a16:creationId xmlns:a16="http://schemas.microsoft.com/office/drawing/2014/main" id="{BD2EADA7-97E4-8049-B660-EEFE16E9BF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17" r="-80917"/>
          <a:stretch>
            <a:fillRect/>
          </a:stretch>
        </p:blipFill>
        <p:spPr>
          <a:xfrm>
            <a:off x="2536826" y="65088"/>
            <a:ext cx="8355013" cy="6724650"/>
          </a:xfrm>
        </p:spPr>
      </p:pic>
      <p:sp>
        <p:nvSpPr>
          <p:cNvPr id="41986" name="TextBox 5">
            <a:extLst>
              <a:ext uri="{FF2B5EF4-FFF2-40B4-BE49-F238E27FC236}">
                <a16:creationId xmlns:a16="http://schemas.microsoft.com/office/drawing/2014/main" id="{81327C77-66D3-2548-B4BF-1E647025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952500"/>
            <a:ext cx="305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Some “suspected” Y-linked genes </a:t>
            </a:r>
            <a:r>
              <a:rPr lang="en-US" altLang="en-US" sz="2800">
                <a:sym typeface="Wingdings" pitchFamily="2" charset="2"/>
              </a:rPr>
              <a:t></a:t>
            </a:r>
            <a:endParaRPr lang="en-US" altLang="en-US" sz="2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C1D47F-EA5E-0445-966F-F1B9AFCDB37B}"/>
              </a:ext>
            </a:extLst>
          </p:cNvPr>
          <p:cNvCxnSpPr/>
          <p:nvPr/>
        </p:nvCxnSpPr>
        <p:spPr>
          <a:xfrm flipH="1">
            <a:off x="7697337" y="477672"/>
            <a:ext cx="10099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6AE50B-B667-B44F-BE6A-96078691D329}"/>
              </a:ext>
            </a:extLst>
          </p:cNvPr>
          <p:cNvSpPr txBox="1"/>
          <p:nvPr/>
        </p:nvSpPr>
        <p:spPr>
          <a:xfrm>
            <a:off x="8843744" y="313898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Scientifically verified</a:t>
            </a:r>
          </a:p>
        </p:txBody>
      </p:sp>
    </p:spTree>
    <p:extLst>
      <p:ext uri="{BB962C8B-B14F-4D97-AF65-F5344CB8AC3E}">
        <p14:creationId xmlns:p14="http://schemas.microsoft.com/office/powerpoint/2010/main" val="76169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54432CB3-EEA0-D64E-9A8F-D95DAD59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1714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MS PGothic" charset="0"/>
              </a:rPr>
              <a:t>Y-chromosome</a:t>
            </a:r>
            <a:br>
              <a:rPr lang="en-US">
                <a:ea typeface="MS PGothic" charset="0"/>
              </a:rPr>
            </a:br>
            <a:r>
              <a:rPr lang="en-US">
                <a:ea typeface="MS PGothic" charset="0"/>
              </a:rPr>
              <a:t>(The real Y)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A5C1DF3-AD50-FF46-A36E-7AD9FBB6C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2 main regions ---</a:t>
            </a:r>
          </a:p>
          <a:p>
            <a:pPr lvl="2"/>
            <a:r>
              <a:rPr lang="en-US" altLang="en-US" dirty="0"/>
              <a:t>MSY—male specific region</a:t>
            </a:r>
          </a:p>
          <a:p>
            <a:pPr lvl="2"/>
            <a:r>
              <a:rPr lang="en-US" altLang="en-US" dirty="0"/>
              <a:t>PAR—</a:t>
            </a:r>
            <a:r>
              <a:rPr lang="en-US" altLang="en-US" dirty="0" err="1"/>
              <a:t>pseudoautosomal</a:t>
            </a:r>
            <a:r>
              <a:rPr lang="en-US" altLang="en-US" dirty="0"/>
              <a:t> region (small region with homology (sequence similarity) to X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r>
              <a:rPr lang="en-US" altLang="en-US" dirty="0"/>
              <a:t>(SEE chapter 7! Section 7.3-7.4)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66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929</Words>
  <Application>Microsoft Macintosh PowerPoint</Application>
  <PresentationFormat>Widescreen</PresentationFormat>
  <Paragraphs>112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游ゴシック</vt:lpstr>
      <vt:lpstr>游ゴシック Light</vt:lpstr>
      <vt:lpstr>Arial</vt:lpstr>
      <vt:lpstr>Calibri</vt:lpstr>
      <vt:lpstr>Calibri Light</vt:lpstr>
      <vt:lpstr>Wingdings</vt:lpstr>
      <vt:lpstr>Office Theme</vt:lpstr>
      <vt:lpstr>Sex-linkage</vt:lpstr>
      <vt:lpstr>Moving into Chapter 4</vt:lpstr>
      <vt:lpstr>Chapter 7 covers sex determination and we  will read some of chapter 7</vt:lpstr>
      <vt:lpstr>In humans, Y chromosome determines maleness. </vt:lpstr>
      <vt:lpstr>PowerPoint Presentation</vt:lpstr>
      <vt:lpstr>Back to humans…let’s compare X and Y</vt:lpstr>
      <vt:lpstr>Electron micrograph</vt:lpstr>
      <vt:lpstr>PowerPoint Presentation</vt:lpstr>
      <vt:lpstr>Y-chromosome (The real 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the pedigree for sex determination</vt:lpstr>
      <vt:lpstr>What are sex-linked traits? (traits controlled by genes located on sex chromosomes—X or Y)</vt:lpstr>
      <vt:lpstr>For example---hairy ears</vt:lpstr>
      <vt:lpstr>PowerPoint Presentation</vt:lpstr>
      <vt:lpstr>X-linked traits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Sex-linkage</dc:title>
  <dc:creator>Microsoft Office User</dc:creator>
  <cp:lastModifiedBy>Microsoft Office User</cp:lastModifiedBy>
  <cp:revision>3</cp:revision>
  <dcterms:created xsi:type="dcterms:W3CDTF">2018-10-11T11:05:10Z</dcterms:created>
  <dcterms:modified xsi:type="dcterms:W3CDTF">2018-10-11T11:25:43Z</dcterms:modified>
</cp:coreProperties>
</file>